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411" r:id="rId2"/>
    <p:sldId id="510" r:id="rId3"/>
    <p:sldId id="499" r:id="rId4"/>
    <p:sldId id="500" r:id="rId5"/>
    <p:sldId id="501" r:id="rId6"/>
    <p:sldId id="502" r:id="rId7"/>
    <p:sldId id="504" r:id="rId8"/>
    <p:sldId id="505" r:id="rId9"/>
    <p:sldId id="506" r:id="rId10"/>
    <p:sldId id="507" r:id="rId11"/>
    <p:sldId id="508" r:id="rId12"/>
    <p:sldId id="503" r:id="rId13"/>
    <p:sldId id="496" r:id="rId14"/>
    <p:sldId id="498" r:id="rId15"/>
    <p:sldId id="509" r:id="rId16"/>
    <p:sldId id="492" r:id="rId17"/>
    <p:sldId id="512" r:id="rId18"/>
    <p:sldId id="513" r:id="rId19"/>
    <p:sldId id="493" r:id="rId20"/>
    <p:sldId id="514" r:id="rId21"/>
    <p:sldId id="49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8134" autoAdjust="0"/>
  </p:normalViewPr>
  <p:slideViewPr>
    <p:cSldViewPr snapToObjects="1" showGuides="1">
      <p:cViewPr>
        <p:scale>
          <a:sx n="90" d="100"/>
          <a:sy n="90" d="100"/>
        </p:scale>
        <p:origin x="-1344" y="-96"/>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2/25/17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2/25/17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a:t>
            </a:r>
            <a:r>
              <a:rPr lang="en-US" baseline="0" dirty="0" smtClean="0"/>
              <a:t> also</a:t>
            </a:r>
            <a:r>
              <a:rPr lang="en-US" dirty="0" smtClean="0"/>
              <a:t> have things like word trees, which try</a:t>
            </a:r>
            <a:r>
              <a:rPr lang="en-US" baseline="0" dirty="0" smtClean="0"/>
              <a:t> to walk this line of showing you frequency and structure. In this case we see this years SOTU with “</a:t>
            </a:r>
            <a:r>
              <a:rPr lang="en-US" baseline="0" dirty="0" err="1" smtClean="0"/>
              <a:t>america</a:t>
            </a:r>
            <a:r>
              <a:rPr lang="en-US" baseline="0" dirty="0" smtClean="0"/>
              <a:t>” at the root. And we can see a few of the similar phrases that were built around that root term.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249123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german</a:t>
            </a:r>
            <a:r>
              <a:rPr lang="en-US" dirty="0" smtClean="0"/>
              <a:t> news paper articles. Vertices are people or organizations that</a:t>
            </a:r>
            <a:r>
              <a:rPr lang="en-US" baseline="0" dirty="0" smtClean="0"/>
              <a:t> are extracted and counted automatically</a:t>
            </a:r>
            <a:r>
              <a:rPr lang="en-US" dirty="0" smtClean="0"/>
              <a:t>, Edges are binary relationships reflecting their appearance in the same sentence.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524287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want to visualize using networks? Can see relationships in communication … e.g. in this Enron corpus of emails you can see who was responding to whom</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84267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can also be useful</a:t>
            </a:r>
            <a:r>
              <a:rPr lang="en-US" baseline="0" dirty="0" smtClean="0"/>
              <a:t> for understanding social media linking patterns. E.g. </a:t>
            </a:r>
            <a:r>
              <a:rPr lang="en-US" dirty="0" smtClean="0"/>
              <a:t>Political blogging</a:t>
            </a:r>
            <a:r>
              <a:rPr lang="en-US" baseline="0" dirty="0" smtClean="0"/>
              <a:t> – who links to whom?</a:t>
            </a:r>
            <a:endParaRPr lang="en-US" dirty="0" smtClean="0"/>
          </a:p>
          <a:p>
            <a:r>
              <a:rPr lang="en-US" dirty="0" smtClean="0"/>
              <a:t>Political blogosphere shows the hairball</a:t>
            </a:r>
            <a:r>
              <a:rPr lang="en-US" baseline="0" dirty="0" smtClean="0"/>
              <a:t> issue … at least you can still see the major clusters, which is probably the important story here, but you still miss any nuance within those groupings.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164080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you’re lacking for inspiration</a:t>
            </a:r>
            <a:r>
              <a:rPr lang="en-US" baseline="0" dirty="0" smtClean="0"/>
              <a:t> check out the Text visualization browser which has 141 different text </a:t>
            </a:r>
            <a:r>
              <a:rPr lang="en-US" baseline="0" dirty="0" err="1" smtClean="0"/>
              <a:t>vis</a:t>
            </a:r>
            <a:r>
              <a:rPr lang="en-US" baseline="0" dirty="0" smtClean="0"/>
              <a:t> techniques which cover different data sources, analytic tasks, domains, visual scheme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636648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demo on a diff</a:t>
            </a:r>
            <a:r>
              <a:rPr lang="en-US" baseline="0" dirty="0" smtClean="0"/>
              <a:t> dataset. Right rail are suggested keywords that are surfaced from the current results set.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End story doesn’t even necessarily have to be visual,</a:t>
            </a:r>
            <a:r>
              <a:rPr lang="en-US" baseline="0" dirty="0" smtClean="0"/>
              <a:t> but visualization helps you get the insights that drive the story.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10591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 of looking at reviews is</a:t>
            </a:r>
            <a:r>
              <a:rPr lang="en-US" baseline="0" dirty="0" smtClean="0"/>
              <a:t> to find patterns in the anecdotes of the individual review. </a:t>
            </a:r>
          </a:p>
          <a:p>
            <a:endParaRPr lang="en-US" baseline="0" dirty="0" smtClean="0"/>
          </a:p>
          <a:p>
            <a:r>
              <a:rPr lang="en-US" baseline="0" dirty="0" smtClean="0"/>
              <a:t>Depending on what terms are suggested this could orient journalistic attention.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 as a mode of search where you know neither</a:t>
            </a:r>
            <a:r>
              <a:rPr lang="en-US" baseline="0" dirty="0" smtClean="0"/>
              <a:t> the location or identity of the target. </a:t>
            </a:r>
            <a:endParaRPr lang="en-US" dirty="0" smtClean="0"/>
          </a:p>
          <a:p>
            <a:endParaRPr lang="en-US" dirty="0" smtClean="0"/>
          </a:p>
          <a:p>
            <a:r>
              <a:rPr lang="en-US" dirty="0" smtClean="0"/>
              <a:t>Often times they’re not explore - In many</a:t>
            </a:r>
            <a:r>
              <a:rPr lang="en-US" baseline="0" dirty="0" smtClean="0"/>
              <a:t> cases they have a hypothesis in mind and are looking for evidence of it, or to confirm that there’s NO evidence of it.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52762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 as a mode of search where you know neither</a:t>
            </a:r>
            <a:r>
              <a:rPr lang="en-US" baseline="0" dirty="0" smtClean="0"/>
              <a:t> the location or identity of the target. </a:t>
            </a:r>
            <a:endParaRPr lang="en-US" dirty="0" smtClean="0"/>
          </a:p>
          <a:p>
            <a:endParaRPr lang="en-US" dirty="0" smtClean="0"/>
          </a:p>
          <a:p>
            <a:r>
              <a:rPr lang="en-US" dirty="0" smtClean="0"/>
              <a:t>Often times they’re not explore - In many</a:t>
            </a:r>
            <a:r>
              <a:rPr lang="en-US" baseline="0" dirty="0" smtClean="0"/>
              <a:t> cases they have a hypothesis in mind and are looking for evidence of it, or to confirm that there’s NO evidence of it. </a:t>
            </a:r>
          </a:p>
          <a:p>
            <a:endParaRPr lang="en-US" baseline="0" dirty="0" smtClean="0"/>
          </a:p>
          <a:p>
            <a:r>
              <a:rPr lang="en-US" baseline="0" dirty="0" smtClean="0"/>
              <a:t>Study of adoption: can be hard to know if it fits with workflow, does it really work? Can iterate and improve it as you gather feedback about adoption / non</a:t>
            </a:r>
            <a:r>
              <a:rPr lang="en-US" baseline="0" smtClean="0"/>
              <a:t>-adoption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52762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benschmidt.org</a:t>
            </a:r>
            <a:r>
              <a:rPr lang="en-US" dirty="0" smtClean="0"/>
              <a:t>/</a:t>
            </a:r>
            <a:r>
              <a:rPr lang="en-US" dirty="0" err="1" smtClean="0"/>
              <a:t>poli</a:t>
            </a:r>
            <a:r>
              <a:rPr lang="en-US" dirty="0" smtClean="0"/>
              <a:t>/2015-SOTU?utm_campaign=Data_Elixir_20&amp;utm_medium=</a:t>
            </a:r>
            <a:r>
              <a:rPr lang="en-US" dirty="0" err="1" smtClean="0"/>
              <a:t>email&amp;utm_source</a:t>
            </a:r>
            <a:r>
              <a:rPr lang="en-US" dirty="0" smtClean="0"/>
              <a:t>=Data%2BElixir</a:t>
            </a:r>
          </a:p>
          <a:p>
            <a:endParaRPr lang="en-US" dirty="0" smtClean="0"/>
          </a:p>
          <a:p>
            <a:r>
              <a:rPr lang="en-US" dirty="0" smtClean="0"/>
              <a:t>Allows you to click a word in the</a:t>
            </a:r>
            <a:r>
              <a:rPr lang="en-US" baseline="0" dirty="0" smtClean="0"/>
              <a:t> SOTU and compare the rate of use of that word to all other president’s SOTU addresses.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3032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www.washingtonpost.com</a:t>
            </a:r>
            <a:r>
              <a:rPr lang="en-US" dirty="0" smtClean="0"/>
              <a:t>/</a:t>
            </a:r>
            <a:r>
              <a:rPr lang="en-US" dirty="0" err="1" smtClean="0"/>
              <a:t>wp-srv</a:t>
            </a:r>
            <a:r>
              <a:rPr lang="en-US" dirty="0" smtClean="0"/>
              <a:t>/special/politics/2014-state-of-the-union/language-of-</a:t>
            </a:r>
            <a:r>
              <a:rPr lang="en-US" dirty="0" err="1" smtClean="0"/>
              <a:t>sotu</a:t>
            </a:r>
            <a:r>
              <a:rPr lang="en-US" dirty="0" smtClean="0"/>
              <a:t>/</a:t>
            </a:r>
          </a:p>
          <a:p>
            <a:endParaRPr lang="en-US" dirty="0" smtClean="0"/>
          </a:p>
          <a:p>
            <a:r>
              <a:rPr lang="en-US" dirty="0" smtClean="0"/>
              <a:t>Counts over time, with semantic</a:t>
            </a:r>
            <a:r>
              <a:rPr lang="en-US" baseline="0" dirty="0" smtClean="0"/>
              <a:t> dimension (party)</a:t>
            </a:r>
            <a:r>
              <a:rPr lang="en-US" dirty="0" smtClean="0"/>
              <a:t>. Plus storytelling and directing your attention</a:t>
            </a:r>
          </a:p>
          <a:p>
            <a:endParaRPr lang="en-US" dirty="0" smtClean="0"/>
          </a:p>
          <a:p>
            <a:r>
              <a:rPr lang="en-US" dirty="0" smtClean="0"/>
              <a:t>In the middle of exploratory and explanatory you have an example this this from the Washington Post (Kennedy Elliot and collaborators). It not only shows word use over time, but also color codes according the political </a:t>
            </a:r>
            <a:r>
              <a:rPr lang="en-US" dirty="0" err="1" smtClean="0"/>
              <a:t>affilitation</a:t>
            </a:r>
            <a:r>
              <a:rPr lang="en-US" dirty="0" smtClean="0"/>
              <a:t>, and draws out specific observations in</a:t>
            </a:r>
            <a:r>
              <a:rPr lang="en-US" baseline="0" dirty="0" smtClean="0"/>
              <a:t> this case about keywords relating to nationalism, but also foreign policy, economy, and other issues. So it directs your attention toward interesting observations, but also allows for some self directed exploration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1334310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www.theatlantic.com</a:t>
            </a:r>
            <a:r>
              <a:rPr lang="en-US" dirty="0" smtClean="0"/>
              <a:t>/features/archive/2015/01/mapping-the-state-of-the-union/384576/</a:t>
            </a:r>
          </a:p>
          <a:p>
            <a:endParaRPr lang="en-US" dirty="0" smtClean="0"/>
          </a:p>
          <a:p>
            <a:r>
              <a:rPr lang="en-US" dirty="0" smtClean="0"/>
              <a:t>Or this Atlantic piece which extracts the location names mentioned</a:t>
            </a:r>
            <a:r>
              <a:rPr lang="en-US" baseline="0" dirty="0" smtClean="0"/>
              <a:t> in SOTU over time and plots them in an animated map over time.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35392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original</a:t>
            </a:r>
            <a:r>
              <a:rPr lang="en-US" baseline="0" dirty="0" smtClean="0"/>
              <a:t> work called </a:t>
            </a:r>
            <a:r>
              <a:rPr lang="en-US" dirty="0" err="1" smtClean="0"/>
              <a:t>Themeriver</a:t>
            </a:r>
            <a:r>
              <a:rPr lang="en-US" dirty="0" smtClean="0"/>
              <a:t>- idea is to show how different topics or in this case </a:t>
            </a:r>
            <a:r>
              <a:rPr lang="en-US" dirty="0" err="1" smtClean="0"/>
              <a:t>hashtags</a:t>
            </a:r>
            <a:r>
              <a:rPr lang="en-US" dirty="0" smtClean="0"/>
              <a:t> evolve over time. Notice how they combine several data scheme in one dashboard</a:t>
            </a:r>
            <a:r>
              <a:rPr lang="en-US" baseline="0" dirty="0" smtClean="0"/>
              <a:t> (time, geography, and count)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1143959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there are applications outside of politics here. Including this piece by </a:t>
            </a:r>
            <a:r>
              <a:rPr lang="en-US" dirty="0" err="1" smtClean="0"/>
              <a:t>benschmidt</a:t>
            </a:r>
            <a:r>
              <a:rPr lang="en-US" baseline="0" dirty="0" smtClean="0"/>
              <a:t> comparing the use of words in different disciplines from reviews on </a:t>
            </a:r>
            <a:r>
              <a:rPr lang="en-US" baseline="0" dirty="0" err="1" smtClean="0"/>
              <a:t>ratemy</a:t>
            </a:r>
            <a:r>
              <a:rPr lang="en-US" baseline="0" dirty="0" smtClean="0"/>
              <a:t> </a:t>
            </a:r>
            <a:r>
              <a:rPr lang="en-US" baseline="0" dirty="0" err="1" smtClean="0"/>
              <a:t>professor.com</a:t>
            </a:r>
            <a:endParaRPr lang="en-US" baseline="0" dirty="0" smtClean="0"/>
          </a:p>
          <a:p>
            <a:endParaRPr lang="en-US" baseline="0" dirty="0" smtClean="0"/>
          </a:p>
          <a:p>
            <a:r>
              <a:rPr lang="en-US" baseline="0" dirty="0" smtClean="0"/>
              <a:t>There are many many stories waiting to be told, and visualized from text corpora. Twitter, Yelp, Movie reviews, Online comments, News articles, Politicians quotes, government records and documents.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952955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fun way to get across the gist of a bunch of text, it’s counting up the frequency and mapping that to font size, font weight, color, or intensity, then running a space packing algorithm to try to get everything to</a:t>
            </a:r>
            <a:r>
              <a:rPr lang="en-US" baseline="0" dirty="0" smtClean="0"/>
              <a:t> fit together nicely. </a:t>
            </a:r>
          </a:p>
          <a:p>
            <a:endParaRPr lang="en-US" baseline="0" dirty="0" smtClean="0"/>
          </a:p>
          <a:p>
            <a:r>
              <a:rPr lang="en-US" baseline="0" dirty="0" smtClean="0"/>
              <a:t>As a result, the position of the words isn’t meaningful (neither are the colors in this case). And you can see issues with something we’ll visit later called “stemming” since you have the same word “</a:t>
            </a:r>
            <a:r>
              <a:rPr lang="en-US" baseline="0" dirty="0" err="1" smtClean="0"/>
              <a:t>americans</a:t>
            </a:r>
            <a:r>
              <a:rPr lang="en-US" baseline="0" dirty="0" smtClean="0"/>
              <a:t>” “</a:t>
            </a:r>
            <a:r>
              <a:rPr lang="en-US" baseline="0" dirty="0" err="1" smtClean="0"/>
              <a:t>american</a:t>
            </a:r>
            <a:r>
              <a:rPr lang="en-US" baseline="0" dirty="0" smtClean="0"/>
              <a:t>” and “</a:t>
            </a:r>
            <a:r>
              <a:rPr lang="en-US" baseline="0" dirty="0" err="1" smtClean="0"/>
              <a:t>america</a:t>
            </a:r>
            <a:r>
              <a:rPr lang="en-US" baseline="0" dirty="0" smtClean="0"/>
              <a:t>” appearing 3 times in slight variations. At the same time, it does give a very coarse and easy entry point.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44267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of course deserves a much</a:t>
            </a:r>
            <a:r>
              <a:rPr lang="en-US" baseline="0" dirty="0" smtClean="0"/>
              <a:t> higher resolution display than we have, but perhaps you can get the gist of what this is showing. A project from Ben Fry (creator of processing) It is actually animated online and you should take a look there. But what it shows is the evolution of new chunks of text being added to subsequent editions of “On the origin of species” by </a:t>
            </a:r>
            <a:r>
              <a:rPr lang="en-US" baseline="0" dirty="0" err="1" smtClean="0"/>
              <a:t>charles</a:t>
            </a:r>
            <a:r>
              <a:rPr lang="en-US" baseline="0" dirty="0" smtClean="0"/>
              <a:t> </a:t>
            </a:r>
            <a:r>
              <a:rPr lang="en-US" baseline="0" dirty="0" err="1" smtClean="0"/>
              <a:t>darwin</a:t>
            </a:r>
            <a:r>
              <a:rPr lang="en-US" baseline="0" dirty="0" smtClean="0"/>
              <a:t>. </a:t>
            </a:r>
          </a:p>
          <a:p>
            <a:endParaRPr lang="en-US" baseline="0" dirty="0" smtClean="0"/>
          </a:p>
          <a:p>
            <a:r>
              <a:rPr lang="en-US" baseline="0" dirty="0" smtClean="0"/>
              <a:t>It gives a great overview, but also shows you where the new material is added over time and distributed through the volumes of the work. An evolution.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146401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also see this technique</a:t>
            </a:r>
            <a:r>
              <a:rPr lang="en-US" baseline="0" dirty="0" smtClean="0"/>
              <a:t> being used in news visualizations, this one from the NYT, which shows the position of the use of various words within the SOTU’s of George Bush. Allowing you to search and see structurally where such terms were used. This is layered in with the display at right, which shows a bubble chart of the volume of use over time, to draw your attention to key terms being used. </a:t>
            </a:r>
          </a:p>
          <a:p>
            <a:endParaRPr lang="en-US" baseline="0" dirty="0" smtClean="0"/>
          </a:p>
          <a:p>
            <a:r>
              <a:rPr lang="en-US" baseline="0" dirty="0" smtClean="0"/>
              <a:t>This also allows for some comparison, at least to a point.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300989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2/25/17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2/25/17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2/25/17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2/25/17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2/25/17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2/25/17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2/25/17</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nytimes.com/ref/washington/20070123_STATEOFUNION.html?initialWord=iraq"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nyuvis.github.io/revex/"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overviewdocs.com"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http://benschmidt.org/poli/2015-SOTU"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www.washingtonpost.com/wp-srv/special/politics/2014-state-of-the-union/language-of-sotu/" TargetMode="Externa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hyperlink" Target="http://www.theatlantic.com/features/archive/2015/01/mapping-the-state-of-the-union/384576/"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benschmidt.org/profGender/"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benfry.com/traces/"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Visual Analytics of </a:t>
            </a:r>
          </a:p>
          <a:p>
            <a:pPr lvl="0" algn="ctr">
              <a:spcBef>
                <a:spcPct val="0"/>
              </a:spcBef>
              <a:defRPr/>
            </a:pPr>
            <a:r>
              <a:rPr lang="en-US" sz="4800" dirty="0" smtClean="0">
                <a:latin typeface="Abadi MT Condensed Extra Bold"/>
                <a:ea typeface="+mj-ea"/>
                <a:cs typeface="Abadi MT Condensed Extra Bold"/>
              </a:rPr>
              <a:t>Documents and Texts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58800" y="-25400"/>
            <a:ext cx="8128000" cy="6574449"/>
          </a:xfrm>
          <a:prstGeom prst="rect">
            <a:avLst/>
          </a:prstGeom>
        </p:spPr>
      </p:pic>
      <p:sp>
        <p:nvSpPr>
          <p:cNvPr id="5" name="Rectangle 4"/>
          <p:cNvSpPr/>
          <p:nvPr/>
        </p:nvSpPr>
        <p:spPr>
          <a:xfrm>
            <a:off x="3092637" y="6542901"/>
            <a:ext cx="5975163" cy="276999"/>
          </a:xfrm>
          <a:prstGeom prst="rect">
            <a:avLst/>
          </a:prstGeom>
        </p:spPr>
        <p:txBody>
          <a:bodyPr wrap="none">
            <a:spAutoFit/>
          </a:bodyPr>
          <a:lstStyle/>
          <a:p>
            <a:pPr algn="r"/>
            <a:r>
              <a:rPr lang="en-US" sz="1200" dirty="0"/>
              <a:t>http://</a:t>
            </a:r>
            <a:r>
              <a:rPr lang="en-US" sz="1200" dirty="0" err="1"/>
              <a:t>www.nytimes.com</a:t>
            </a:r>
            <a:r>
              <a:rPr lang="en-US" sz="1200" dirty="0"/>
              <a:t>/ref/</a:t>
            </a:r>
            <a:r>
              <a:rPr lang="en-US" sz="1200" dirty="0" err="1"/>
              <a:t>washington</a:t>
            </a:r>
            <a:r>
              <a:rPr lang="en-US" sz="1200" dirty="0"/>
              <a:t>/20070123_STATEOFUNION.html?initialWord=</a:t>
            </a:r>
            <a:r>
              <a:rPr lang="en-US" sz="1200" dirty="0" err="1"/>
              <a:t>iraq</a:t>
            </a:r>
            <a:endParaRPr lang="en-US" sz="1200" dirty="0"/>
          </a:p>
        </p:txBody>
      </p:sp>
    </p:spTree>
    <p:extLst>
      <p:ext uri="{BB962C8B-B14F-4D97-AF65-F5344CB8AC3E}">
        <p14:creationId xmlns:p14="http://schemas.microsoft.com/office/powerpoint/2010/main" val="13150511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Tree</a:t>
            </a:r>
            <a:endParaRPr lang="en-US" dirty="0"/>
          </a:p>
        </p:txBody>
      </p:sp>
      <p:pic>
        <p:nvPicPr>
          <p:cNvPr id="4" name="Picture 3"/>
          <p:cNvPicPr>
            <a:picLocks noChangeAspect="1"/>
          </p:cNvPicPr>
          <p:nvPr/>
        </p:nvPicPr>
        <p:blipFill>
          <a:blip r:embed="rId3"/>
          <a:stretch>
            <a:fillRect/>
          </a:stretch>
        </p:blipFill>
        <p:spPr>
          <a:xfrm>
            <a:off x="0" y="1244600"/>
            <a:ext cx="9144000" cy="4360006"/>
          </a:xfrm>
          <a:prstGeom prst="rect">
            <a:avLst/>
          </a:prstGeom>
        </p:spPr>
      </p:pic>
      <p:sp>
        <p:nvSpPr>
          <p:cNvPr id="5" name="Rectangle 4"/>
          <p:cNvSpPr/>
          <p:nvPr/>
        </p:nvSpPr>
        <p:spPr>
          <a:xfrm>
            <a:off x="6408098" y="6542901"/>
            <a:ext cx="2659702" cy="276999"/>
          </a:xfrm>
          <a:prstGeom prst="rect">
            <a:avLst/>
          </a:prstGeom>
        </p:spPr>
        <p:txBody>
          <a:bodyPr wrap="none">
            <a:spAutoFit/>
          </a:bodyPr>
          <a:lstStyle/>
          <a:p>
            <a:pPr algn="r"/>
            <a:r>
              <a:rPr lang="en-US" sz="1200" dirty="0"/>
              <a:t>http://</a:t>
            </a:r>
            <a:r>
              <a:rPr lang="en-US" sz="1200" dirty="0" err="1"/>
              <a:t>www.jasondavies.com</a:t>
            </a:r>
            <a:r>
              <a:rPr lang="en-US" sz="1200" dirty="0"/>
              <a:t>/</a:t>
            </a:r>
            <a:r>
              <a:rPr lang="en-US" sz="1200" dirty="0" err="1"/>
              <a:t>wordtree</a:t>
            </a:r>
            <a:endParaRPr lang="en-US" sz="1200" dirty="0"/>
          </a:p>
        </p:txBody>
      </p:sp>
      <p:pic>
        <p:nvPicPr>
          <p:cNvPr id="7" name="Picture 6"/>
          <p:cNvPicPr>
            <a:picLocks noChangeAspect="1"/>
          </p:cNvPicPr>
          <p:nvPr/>
        </p:nvPicPr>
        <p:blipFill>
          <a:blip r:embed="rId4"/>
          <a:stretch>
            <a:fillRect/>
          </a:stretch>
        </p:blipFill>
        <p:spPr>
          <a:xfrm>
            <a:off x="0" y="1092200"/>
            <a:ext cx="9144000" cy="4663076"/>
          </a:xfrm>
          <a:prstGeom prst="rect">
            <a:avLst/>
          </a:prstGeom>
        </p:spPr>
      </p:pic>
    </p:spTree>
    <p:extLst>
      <p:ext uri="{BB962C8B-B14F-4D97-AF65-F5344CB8AC3E}">
        <p14:creationId xmlns:p14="http://schemas.microsoft.com/office/powerpoint/2010/main" val="12848195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US" dirty="0"/>
          </a:p>
        </p:txBody>
      </p:sp>
      <p:pic>
        <p:nvPicPr>
          <p:cNvPr id="4" name="Picture 3"/>
          <p:cNvPicPr>
            <a:picLocks noChangeAspect="1"/>
          </p:cNvPicPr>
          <p:nvPr/>
        </p:nvPicPr>
        <p:blipFill>
          <a:blip r:embed="rId3"/>
          <a:stretch>
            <a:fillRect/>
          </a:stretch>
        </p:blipFill>
        <p:spPr>
          <a:xfrm>
            <a:off x="1549400" y="990600"/>
            <a:ext cx="6223000" cy="5334000"/>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Networks of Names: Visual Exploration and Semi-</a:t>
            </a:r>
            <a:r>
              <a:rPr lang="en-US" sz="1000" dirty="0" smtClean="0"/>
              <a:t>Automatic: Tagging </a:t>
            </a:r>
            <a:r>
              <a:rPr lang="en-US" sz="1000" dirty="0"/>
              <a:t>of Social Networks from Newspaper </a:t>
            </a:r>
            <a:r>
              <a:rPr lang="en-US" sz="1000" dirty="0" smtClean="0"/>
              <a:t>Articles. </a:t>
            </a:r>
            <a:r>
              <a:rPr lang="en-US" sz="1000" dirty="0" err="1" smtClean="0"/>
              <a:t>EuroVis</a:t>
            </a:r>
            <a:r>
              <a:rPr lang="en-US" sz="1000" dirty="0" smtClean="0"/>
              <a:t> 2014.</a:t>
            </a:r>
            <a:endParaRPr lang="en-US" sz="1000" dirty="0"/>
          </a:p>
        </p:txBody>
      </p:sp>
    </p:spTree>
    <p:extLst>
      <p:ext uri="{BB962C8B-B14F-4D97-AF65-F5344CB8AC3E}">
        <p14:creationId xmlns:p14="http://schemas.microsoft.com/office/powerpoint/2010/main" val="38734063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76200"/>
            <a:ext cx="9144000" cy="6693031"/>
          </a:xfrm>
          <a:prstGeom prst="rect">
            <a:avLst/>
          </a:prstGeom>
        </p:spPr>
      </p:pic>
    </p:spTree>
    <p:extLst>
      <p:ext uri="{BB962C8B-B14F-4D97-AF65-F5344CB8AC3E}">
        <p14:creationId xmlns:p14="http://schemas.microsoft.com/office/powerpoint/2010/main" val="34333417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9700"/>
            <a:ext cx="9144000" cy="6578417"/>
          </a:xfrm>
          <a:prstGeom prst="rect">
            <a:avLst/>
          </a:prstGeom>
        </p:spPr>
      </p:pic>
    </p:spTree>
    <p:extLst>
      <p:ext uri="{BB962C8B-B14F-4D97-AF65-F5344CB8AC3E}">
        <p14:creationId xmlns:p14="http://schemas.microsoft.com/office/powerpoint/2010/main" val="33885582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901700"/>
            <a:ext cx="9144000" cy="5044705"/>
          </a:xfrm>
          <a:prstGeom prst="rect">
            <a:avLst/>
          </a:prstGeom>
        </p:spPr>
      </p:pic>
      <p:sp>
        <p:nvSpPr>
          <p:cNvPr id="5" name="Rectangle 4"/>
          <p:cNvSpPr/>
          <p:nvPr/>
        </p:nvSpPr>
        <p:spPr>
          <a:xfrm>
            <a:off x="7575084" y="6542901"/>
            <a:ext cx="1492716" cy="276999"/>
          </a:xfrm>
          <a:prstGeom prst="rect">
            <a:avLst/>
          </a:prstGeom>
        </p:spPr>
        <p:txBody>
          <a:bodyPr wrap="none">
            <a:spAutoFit/>
          </a:bodyPr>
          <a:lstStyle/>
          <a:p>
            <a:pPr algn="r"/>
            <a:r>
              <a:rPr lang="en-US" sz="1200" dirty="0"/>
              <a:t>http://</a:t>
            </a:r>
            <a:r>
              <a:rPr lang="en-US" sz="1200" dirty="0" err="1"/>
              <a:t>textvis.lnu.se</a:t>
            </a:r>
            <a:r>
              <a:rPr lang="en-US" sz="1200" dirty="0"/>
              <a:t>/</a:t>
            </a:r>
          </a:p>
        </p:txBody>
      </p:sp>
    </p:spTree>
    <p:extLst>
      <p:ext uri="{BB962C8B-B14F-4D97-AF65-F5344CB8AC3E}">
        <p14:creationId xmlns:p14="http://schemas.microsoft.com/office/powerpoint/2010/main" val="33692552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990600"/>
            <a:ext cx="8229600" cy="5283200"/>
          </a:xfrm>
        </p:spPr>
        <p:txBody>
          <a:bodyPr>
            <a:normAutofit/>
          </a:bodyPr>
          <a:lstStyle/>
          <a:p>
            <a:r>
              <a:rPr lang="en-US" dirty="0" err="1" smtClean="0"/>
              <a:t>RevEx</a:t>
            </a:r>
            <a:r>
              <a:rPr lang="en-US" dirty="0" smtClean="0"/>
              <a:t>: Visual Investigative Journalism with a Million Healthcare reviews</a:t>
            </a:r>
          </a:p>
          <a:p>
            <a:endParaRPr lang="en-US" dirty="0" smtClean="0"/>
          </a:p>
        </p:txBody>
      </p:sp>
      <p:sp>
        <p:nvSpPr>
          <p:cNvPr id="5" name="Rectangle 4"/>
          <p:cNvSpPr/>
          <p:nvPr/>
        </p:nvSpPr>
        <p:spPr>
          <a:xfrm>
            <a:off x="6238149" y="6488668"/>
            <a:ext cx="2905851" cy="369332"/>
          </a:xfrm>
          <a:prstGeom prst="rect">
            <a:avLst/>
          </a:prstGeom>
        </p:spPr>
        <p:txBody>
          <a:bodyPr wrap="none">
            <a:spAutoFit/>
          </a:bodyPr>
          <a:lstStyle/>
          <a:p>
            <a:r>
              <a:rPr lang="en-US" dirty="0"/>
              <a:t>http://</a:t>
            </a:r>
            <a:r>
              <a:rPr lang="en-US" dirty="0" err="1"/>
              <a:t>nyuvis.github.io</a:t>
            </a:r>
            <a:r>
              <a:rPr lang="en-US" dirty="0"/>
              <a:t>/</a:t>
            </a:r>
            <a:r>
              <a:rPr lang="en-US" dirty="0" err="1"/>
              <a:t>revex</a:t>
            </a:r>
            <a:endParaRPr lang="en-US" dirty="0"/>
          </a:p>
        </p:txBody>
      </p:sp>
      <p:pic>
        <p:nvPicPr>
          <p:cNvPr id="7" name="Picture 6">
            <a:hlinkClick r:id="rId3"/>
          </p:cNvPr>
          <p:cNvPicPr>
            <a:picLocks noChangeAspect="1"/>
          </p:cNvPicPr>
          <p:nvPr/>
        </p:nvPicPr>
        <p:blipFill>
          <a:blip r:embed="rId4"/>
          <a:stretch>
            <a:fillRect/>
          </a:stretch>
        </p:blipFill>
        <p:spPr>
          <a:xfrm>
            <a:off x="990600" y="2057400"/>
            <a:ext cx="7086600" cy="4463896"/>
          </a:xfrm>
          <a:prstGeom prst="rect">
            <a:avLst/>
          </a:prstGeom>
        </p:spPr>
      </p:pic>
    </p:spTree>
    <p:extLst>
      <p:ext uri="{BB962C8B-B14F-4D97-AF65-F5344CB8AC3E}">
        <p14:creationId xmlns:p14="http://schemas.microsoft.com/office/powerpoint/2010/main" val="2793937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Investigative Exploration</a:t>
            </a:r>
            <a:endParaRPr lang="en-US" dirty="0"/>
          </a:p>
        </p:txBody>
      </p:sp>
      <p:sp>
        <p:nvSpPr>
          <p:cNvPr id="3" name="Content Placeholder 2"/>
          <p:cNvSpPr>
            <a:spLocks noGrp="1"/>
          </p:cNvSpPr>
          <p:nvPr>
            <p:ph idx="1"/>
          </p:nvPr>
        </p:nvSpPr>
        <p:spPr>
          <a:xfrm>
            <a:off x="457200" y="1117600"/>
            <a:ext cx="8229600" cy="5359400"/>
          </a:xfrm>
        </p:spPr>
        <p:txBody>
          <a:bodyPr>
            <a:normAutofit fontScale="92500" lnSpcReduction="10000"/>
          </a:bodyPr>
          <a:lstStyle/>
          <a:p>
            <a:pPr lvl="1"/>
            <a:r>
              <a:rPr lang="en-US" dirty="0" smtClean="0">
                <a:solidFill>
                  <a:schemeClr val="tx1"/>
                </a:solidFill>
              </a:rPr>
              <a:t>Although Yelp’s </a:t>
            </a:r>
            <a:r>
              <a:rPr lang="en-US" dirty="0">
                <a:solidFill>
                  <a:schemeClr val="tx1"/>
                </a:solidFill>
              </a:rPr>
              <a:t>health reviews date back to 2004, more than half of them were written in the past two </a:t>
            </a:r>
            <a:r>
              <a:rPr lang="en-US" dirty="0" smtClean="0">
                <a:solidFill>
                  <a:schemeClr val="tx1"/>
                </a:solidFill>
              </a:rPr>
              <a:t>years</a:t>
            </a:r>
          </a:p>
          <a:p>
            <a:pPr lvl="1"/>
            <a:endParaRPr lang="en-US" dirty="0">
              <a:solidFill>
                <a:schemeClr val="tx1"/>
              </a:solidFill>
            </a:endParaRPr>
          </a:p>
          <a:p>
            <a:pPr lvl="1"/>
            <a:r>
              <a:rPr lang="en-US" dirty="0">
                <a:solidFill>
                  <a:schemeClr val="tx1"/>
                </a:solidFill>
              </a:rPr>
              <a:t>P</a:t>
            </a:r>
            <a:r>
              <a:rPr lang="en-US" dirty="0" smtClean="0">
                <a:solidFill>
                  <a:schemeClr val="tx1"/>
                </a:solidFill>
              </a:rPr>
              <a:t>roviders </a:t>
            </a:r>
            <a:r>
              <a:rPr lang="en-US" dirty="0">
                <a:solidFill>
                  <a:schemeClr val="tx1"/>
                </a:solidFill>
              </a:rPr>
              <a:t>with the highest number of reviews generally have poorer </a:t>
            </a:r>
            <a:r>
              <a:rPr lang="en-US" dirty="0" smtClean="0">
                <a:solidFill>
                  <a:schemeClr val="tx1"/>
                </a:solidFill>
              </a:rPr>
              <a:t>ratings</a:t>
            </a:r>
          </a:p>
          <a:p>
            <a:pPr lvl="1"/>
            <a:endParaRPr lang="en-US" dirty="0" smtClean="0">
              <a:solidFill>
                <a:schemeClr val="tx1"/>
              </a:solidFill>
            </a:endParaRPr>
          </a:p>
          <a:p>
            <a:pPr lvl="1"/>
            <a:r>
              <a:rPr lang="en-US" dirty="0">
                <a:solidFill>
                  <a:schemeClr val="tx1"/>
                </a:solidFill>
              </a:rPr>
              <a:t>N</a:t>
            </a:r>
            <a:r>
              <a:rPr lang="en-US" dirty="0" smtClean="0">
                <a:solidFill>
                  <a:schemeClr val="tx1"/>
                </a:solidFill>
              </a:rPr>
              <a:t>egative </a:t>
            </a:r>
            <a:r>
              <a:rPr lang="en-US" dirty="0">
                <a:solidFill>
                  <a:schemeClr val="tx1"/>
                </a:solidFill>
              </a:rPr>
              <a:t>reviews are very often due to problems with customer service and staff </a:t>
            </a:r>
            <a:r>
              <a:rPr lang="en-US" dirty="0" smtClean="0">
                <a:solidFill>
                  <a:schemeClr val="tx1"/>
                </a:solidFill>
              </a:rPr>
              <a:t>behavior</a:t>
            </a:r>
          </a:p>
          <a:p>
            <a:pPr lvl="1"/>
            <a:endParaRPr lang="en-US" dirty="0">
              <a:solidFill>
                <a:schemeClr val="tx1"/>
              </a:solidFill>
            </a:endParaRPr>
          </a:p>
          <a:p>
            <a:pPr lvl="1"/>
            <a:r>
              <a:rPr lang="en-US" dirty="0" smtClean="0">
                <a:solidFill>
                  <a:schemeClr val="tx1"/>
                </a:solidFill>
              </a:rPr>
              <a:t>Search for key terms like “HIPAA”</a:t>
            </a:r>
          </a:p>
          <a:p>
            <a:pPr lvl="1"/>
            <a:endParaRPr lang="en-US" dirty="0" smtClean="0">
              <a:solidFill>
                <a:schemeClr val="tx1"/>
              </a:solidFill>
            </a:endParaRPr>
          </a:p>
          <a:p>
            <a:pPr lvl="1"/>
            <a:r>
              <a:rPr lang="en-US" dirty="0" smtClean="0">
                <a:solidFill>
                  <a:schemeClr val="tx1"/>
                </a:solidFill>
              </a:rPr>
              <a:t>Specific cases: Western </a:t>
            </a:r>
            <a:r>
              <a:rPr lang="en-US" dirty="0">
                <a:solidFill>
                  <a:schemeClr val="tx1"/>
                </a:solidFill>
              </a:rPr>
              <a:t>Dental's average rating of 1.8 stars on Yelp is well below the average of 4 for all dentists nationwide. About 1,250 of its 3,000 reviews used the words "wait" or "waiting" and about 15 percent of them, the word "worst."</a:t>
            </a:r>
          </a:p>
          <a:p>
            <a:pPr lvl="1"/>
            <a:endParaRPr lang="en-US" dirty="0"/>
          </a:p>
          <a:p>
            <a:pPr lvl="1"/>
            <a:endParaRPr lang="en-US" dirty="0"/>
          </a:p>
        </p:txBody>
      </p:sp>
      <p:sp>
        <p:nvSpPr>
          <p:cNvPr id="4" name="Rectangle 3"/>
          <p:cNvSpPr/>
          <p:nvPr/>
        </p:nvSpPr>
        <p:spPr>
          <a:xfrm>
            <a:off x="304800" y="6504801"/>
            <a:ext cx="8839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www.npr.org</a:t>
            </a:r>
            <a:r>
              <a:rPr lang="en-US" sz="1200" dirty="0">
                <a:latin typeface="Helvetica"/>
                <a:cs typeface="Helvetica"/>
              </a:rPr>
              <a:t>/sections/health-shots/2015/08/06/429624187/on-yelp-doctors-get-reviewed-like-restaurants-and-it-rankles</a:t>
            </a:r>
          </a:p>
        </p:txBody>
      </p:sp>
    </p:spTree>
    <p:extLst>
      <p:ext uri="{BB962C8B-B14F-4D97-AF65-F5344CB8AC3E}">
        <p14:creationId xmlns:p14="http://schemas.microsoft.com/office/powerpoint/2010/main" val="17148223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normAutofit/>
          </a:bodyPr>
          <a:lstStyle/>
          <a:p>
            <a:r>
              <a:rPr lang="en-US" dirty="0" err="1" smtClean="0"/>
              <a:t>RevEx</a:t>
            </a:r>
            <a:r>
              <a:rPr lang="en-US" dirty="0" smtClean="0"/>
              <a:t>: Visual Investigative Journalism with a Million Healthcare reviews</a:t>
            </a:r>
          </a:p>
          <a:p>
            <a:r>
              <a:rPr lang="en-US" b="0" dirty="0" smtClean="0">
                <a:solidFill>
                  <a:schemeClr val="tx1">
                    <a:lumMod val="50000"/>
                    <a:lumOff val="50000"/>
                  </a:schemeClr>
                </a:solidFill>
              </a:rPr>
              <a:t>For what other datasets might a tool </a:t>
            </a:r>
            <a:r>
              <a:rPr lang="en-US" b="0" dirty="0" smtClean="0">
                <a:solidFill>
                  <a:schemeClr val="tx1">
                    <a:lumMod val="50000"/>
                    <a:lumOff val="50000"/>
                  </a:schemeClr>
                </a:solidFill>
              </a:rPr>
              <a:t>like </a:t>
            </a:r>
            <a:r>
              <a:rPr lang="en-US" b="0" dirty="0" err="1" smtClean="0">
                <a:solidFill>
                  <a:schemeClr val="tx1">
                    <a:lumMod val="50000"/>
                    <a:lumOff val="50000"/>
                  </a:schemeClr>
                </a:solidFill>
              </a:rPr>
              <a:t>RevEx</a:t>
            </a:r>
            <a:r>
              <a:rPr lang="en-US" b="0" dirty="0" smtClean="0">
                <a:solidFill>
                  <a:schemeClr val="tx1">
                    <a:lumMod val="50000"/>
                    <a:lumOff val="50000"/>
                  </a:schemeClr>
                </a:solidFill>
              </a:rPr>
              <a:t> be useful journalistically, e.g. for finding story </a:t>
            </a:r>
            <a:r>
              <a:rPr lang="en-US" b="0" dirty="0" err="1" smtClean="0">
                <a:solidFill>
                  <a:schemeClr val="tx1">
                    <a:lumMod val="50000"/>
                    <a:lumOff val="50000"/>
                  </a:schemeClr>
                </a:solidFill>
              </a:rPr>
              <a:t>ledes</a:t>
            </a:r>
            <a:r>
              <a:rPr lang="en-US" b="0" dirty="0" smtClean="0">
                <a:solidFill>
                  <a:schemeClr val="tx1">
                    <a:lumMod val="50000"/>
                    <a:lumOff val="50000"/>
                  </a:schemeClr>
                </a:solidFill>
              </a:rPr>
              <a:t>?</a:t>
            </a:r>
          </a:p>
          <a:p>
            <a:endParaRPr lang="en-US" b="0" dirty="0">
              <a:solidFill>
                <a:schemeClr val="tx1">
                  <a:lumMod val="50000"/>
                  <a:lumOff val="50000"/>
                </a:schemeClr>
              </a:solidFill>
            </a:endParaRPr>
          </a:p>
          <a:p>
            <a:r>
              <a:rPr lang="en-US" b="0" dirty="0" smtClean="0">
                <a:solidFill>
                  <a:schemeClr val="tx1">
                    <a:lumMod val="50000"/>
                    <a:lumOff val="50000"/>
                  </a:schemeClr>
                </a:solidFill>
              </a:rPr>
              <a:t>How do you think such a tool would influence a journalistic investigation?</a:t>
            </a:r>
          </a:p>
          <a:p>
            <a:endParaRPr lang="en-US" b="0" dirty="0">
              <a:solidFill>
                <a:schemeClr val="tx1">
                  <a:lumMod val="50000"/>
                  <a:lumOff val="50000"/>
                </a:schemeClr>
              </a:solidFill>
            </a:endParaRPr>
          </a:p>
          <a:p>
            <a:endParaRPr lang="en-US" dirty="0" smtClean="0"/>
          </a:p>
        </p:txBody>
      </p:sp>
    </p:spTree>
    <p:extLst>
      <p:ext uri="{BB962C8B-B14F-4D97-AF65-F5344CB8AC3E}">
        <p14:creationId xmlns:p14="http://schemas.microsoft.com/office/powerpoint/2010/main" val="41438610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990600"/>
            <a:ext cx="8229600" cy="4749800"/>
          </a:xfrm>
        </p:spPr>
        <p:txBody>
          <a:bodyPr/>
          <a:lstStyle/>
          <a:p>
            <a:r>
              <a:rPr lang="en-US" dirty="0" smtClean="0"/>
              <a:t>Overview: visual document mining tool for investigative journalists</a:t>
            </a:r>
            <a:endParaRPr lang="en-US" dirty="0" smtClean="0"/>
          </a:p>
          <a:p>
            <a:pPr lvl="1"/>
            <a:r>
              <a:rPr lang="en-US" dirty="0"/>
              <a:t>Let’s look at a demo: </a:t>
            </a:r>
            <a:r>
              <a:rPr lang="en-US" dirty="0">
                <a:hlinkClick r:id="rId3"/>
              </a:rPr>
              <a:t>https://</a:t>
            </a:r>
            <a:r>
              <a:rPr lang="en-US" dirty="0" err="1">
                <a:hlinkClick r:id="rId3"/>
              </a:rPr>
              <a:t>www.overviewdocs.com</a:t>
            </a:r>
            <a:endParaRPr lang="en-US" dirty="0"/>
          </a:p>
          <a:p>
            <a:endParaRPr lang="en-US" dirty="0"/>
          </a:p>
        </p:txBody>
      </p:sp>
      <p:pic>
        <p:nvPicPr>
          <p:cNvPr id="5" name="Picture 4">
            <a:hlinkClick r:id="rId3"/>
          </p:cNvPr>
          <p:cNvPicPr>
            <a:picLocks noChangeAspect="1"/>
          </p:cNvPicPr>
          <p:nvPr/>
        </p:nvPicPr>
        <p:blipFill>
          <a:blip r:embed="rId4"/>
          <a:stretch>
            <a:fillRect/>
          </a:stretch>
        </p:blipFill>
        <p:spPr>
          <a:xfrm>
            <a:off x="2971800" y="2622304"/>
            <a:ext cx="3200400" cy="4004421"/>
          </a:xfrm>
          <a:prstGeom prst="rect">
            <a:avLst/>
          </a:prstGeom>
        </p:spPr>
      </p:pic>
    </p:spTree>
    <p:extLst>
      <p:ext uri="{BB962C8B-B14F-4D97-AF65-F5344CB8AC3E}">
        <p14:creationId xmlns:p14="http://schemas.microsoft.com/office/powerpoint/2010/main" val="41312157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dirty="0" smtClean="0"/>
              <a:t>Visual Analytics</a:t>
            </a:r>
          </a:p>
          <a:p>
            <a:pPr lvl="1"/>
            <a:r>
              <a:rPr lang="en-US" dirty="0" smtClean="0"/>
              <a:t>The science of analytical reasoning facilitated by interactive visual interfaces. </a:t>
            </a:r>
          </a:p>
          <a:p>
            <a:pPr lvl="1"/>
            <a:endParaRPr lang="en-US" dirty="0"/>
          </a:p>
          <a:p>
            <a:pPr lvl="1"/>
            <a:r>
              <a:rPr lang="en-US" dirty="0" smtClean="0"/>
              <a:t>Integrates automated data analysis techniques with appropriate visualization and interaction techniques for humans to cope with </a:t>
            </a:r>
            <a:r>
              <a:rPr lang="en-US" dirty="0" smtClean="0"/>
              <a:t>scale</a:t>
            </a:r>
            <a:endParaRPr lang="en-US" dirty="0" smtClean="0"/>
          </a:p>
        </p:txBody>
      </p:sp>
    </p:spTree>
    <p:extLst>
      <p:ext uri="{BB962C8B-B14F-4D97-AF65-F5344CB8AC3E}">
        <p14:creationId xmlns:p14="http://schemas.microsoft.com/office/powerpoint/2010/main" val="27724702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990600"/>
            <a:ext cx="8229600" cy="4749800"/>
          </a:xfrm>
        </p:spPr>
        <p:txBody>
          <a:bodyPr/>
          <a:lstStyle/>
          <a:p>
            <a:r>
              <a:rPr lang="en-US" dirty="0" smtClean="0"/>
              <a:t>Overview: visual document mining tool for investigative journalists</a:t>
            </a:r>
            <a:endParaRPr lang="en-US" dirty="0" smtClean="0"/>
          </a:p>
          <a:p>
            <a:r>
              <a:rPr lang="en-US" b="0" dirty="0" smtClean="0">
                <a:solidFill>
                  <a:schemeClr val="tx1">
                    <a:lumMod val="50000"/>
                    <a:lumOff val="50000"/>
                  </a:schemeClr>
                </a:solidFill>
              </a:rPr>
              <a:t>How do journalists use such a tool to “explore”? Compare that to use of a tool of verify.</a:t>
            </a:r>
          </a:p>
          <a:p>
            <a:endParaRPr lang="en-US" b="0" dirty="0">
              <a:solidFill>
                <a:schemeClr val="tx1">
                  <a:lumMod val="50000"/>
                  <a:lumOff val="50000"/>
                </a:schemeClr>
              </a:solidFill>
            </a:endParaRPr>
          </a:p>
          <a:p>
            <a:r>
              <a:rPr lang="en-US" b="0" dirty="0" smtClean="0">
                <a:solidFill>
                  <a:schemeClr val="tx1">
                    <a:lumMod val="50000"/>
                    <a:lumOff val="50000"/>
                  </a:schemeClr>
                </a:solidFill>
              </a:rPr>
              <a:t>Why is it important to study the adoption of such tools?</a:t>
            </a:r>
            <a:endParaRPr lang="en-US" dirty="0" smtClean="0">
              <a:solidFill>
                <a:srgbClr val="FF6600"/>
              </a:solidFill>
            </a:endParaRPr>
          </a:p>
          <a:p>
            <a:endParaRPr lang="en-US" dirty="0"/>
          </a:p>
        </p:txBody>
      </p:sp>
    </p:spTree>
    <p:extLst>
      <p:ext uri="{BB962C8B-B14F-4D97-AF65-F5344CB8AC3E}">
        <p14:creationId xmlns:p14="http://schemas.microsoft.com/office/powerpoint/2010/main" val="30482382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206155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Comparison</a:t>
            </a:r>
            <a:endParaRPr lang="en-US" dirty="0"/>
          </a:p>
        </p:txBody>
      </p:sp>
      <p:pic>
        <p:nvPicPr>
          <p:cNvPr id="4" name="Picture 3">
            <a:hlinkClick r:id="rId3"/>
          </p:cNvPr>
          <p:cNvPicPr>
            <a:picLocks noChangeAspect="1"/>
          </p:cNvPicPr>
          <p:nvPr/>
        </p:nvPicPr>
        <p:blipFill>
          <a:blip r:embed="rId4"/>
          <a:stretch>
            <a:fillRect/>
          </a:stretch>
        </p:blipFill>
        <p:spPr>
          <a:xfrm>
            <a:off x="0" y="1384300"/>
            <a:ext cx="9144000" cy="4078134"/>
          </a:xfrm>
          <a:prstGeom prst="rect">
            <a:avLst/>
          </a:prstGeom>
        </p:spPr>
      </p:pic>
      <p:sp>
        <p:nvSpPr>
          <p:cNvPr id="5" name="Rectangle 4"/>
          <p:cNvSpPr/>
          <p:nvPr/>
        </p:nvSpPr>
        <p:spPr>
          <a:xfrm>
            <a:off x="2971800" y="6535579"/>
            <a:ext cx="60198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poli</a:t>
            </a:r>
            <a:r>
              <a:rPr lang="en-US" sz="1000" dirty="0"/>
              <a:t>/2015-SOTU</a:t>
            </a:r>
          </a:p>
        </p:txBody>
      </p:sp>
    </p:spTree>
    <p:extLst>
      <p:ext uri="{BB962C8B-B14F-4D97-AF65-F5344CB8AC3E}">
        <p14:creationId xmlns:p14="http://schemas.microsoft.com/office/powerpoint/2010/main" val="42918234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Over Time + Semantics</a:t>
            </a:r>
            <a:endParaRPr lang="en-US" dirty="0"/>
          </a:p>
        </p:txBody>
      </p:sp>
      <p:pic>
        <p:nvPicPr>
          <p:cNvPr id="4" name="Picture 3">
            <a:hlinkClick r:id="rId3"/>
          </p:cNvPr>
          <p:cNvPicPr>
            <a:picLocks noChangeAspect="1"/>
          </p:cNvPicPr>
          <p:nvPr/>
        </p:nvPicPr>
        <p:blipFill>
          <a:blip r:embed="rId4"/>
          <a:stretch>
            <a:fillRect/>
          </a:stretch>
        </p:blipFill>
        <p:spPr>
          <a:xfrm>
            <a:off x="0" y="1370530"/>
            <a:ext cx="9144000" cy="4420670"/>
          </a:xfrm>
          <a:prstGeom prst="rect">
            <a:avLst/>
          </a:prstGeom>
        </p:spPr>
      </p:pic>
      <p:sp>
        <p:nvSpPr>
          <p:cNvPr id="5" name="Rectangle 4"/>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www.washingtonpost.com</a:t>
            </a:r>
            <a:r>
              <a:rPr lang="en-US" sz="1000" dirty="0"/>
              <a:t>/</a:t>
            </a:r>
            <a:r>
              <a:rPr lang="en-US" sz="1000" dirty="0" err="1"/>
              <a:t>wp-srv</a:t>
            </a:r>
            <a:r>
              <a:rPr lang="en-US" sz="1000" dirty="0"/>
              <a:t>/special/politics/2014-state-of-the-union/language-of-</a:t>
            </a:r>
            <a:r>
              <a:rPr lang="en-US" sz="1000" dirty="0" err="1"/>
              <a:t>sotu</a:t>
            </a:r>
            <a:r>
              <a:rPr lang="en-US" sz="1000" dirty="0"/>
              <a:t>/</a:t>
            </a:r>
          </a:p>
        </p:txBody>
      </p:sp>
    </p:spTree>
    <p:extLst>
      <p:ext uri="{BB962C8B-B14F-4D97-AF65-F5344CB8AC3E}">
        <p14:creationId xmlns:p14="http://schemas.microsoft.com/office/powerpoint/2010/main" val="11329011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Maps</a:t>
            </a:r>
            <a:endParaRPr lang="en-US" dirty="0"/>
          </a:p>
        </p:txBody>
      </p:sp>
      <p:pic>
        <p:nvPicPr>
          <p:cNvPr id="4" name="Picture 3">
            <a:hlinkClick r:id="rId3"/>
          </p:cNvPr>
          <p:cNvPicPr>
            <a:picLocks noChangeAspect="1"/>
          </p:cNvPicPr>
          <p:nvPr/>
        </p:nvPicPr>
        <p:blipFill>
          <a:blip r:embed="rId4"/>
          <a:stretch>
            <a:fillRect/>
          </a:stretch>
        </p:blipFill>
        <p:spPr>
          <a:xfrm>
            <a:off x="0" y="863600"/>
            <a:ext cx="9144000" cy="5120268"/>
          </a:xfrm>
          <a:prstGeom prst="rect">
            <a:avLst/>
          </a:prstGeom>
        </p:spPr>
      </p:pic>
      <p:sp>
        <p:nvSpPr>
          <p:cNvPr id="6" name="Rectangle 5"/>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www.theatlantic.com</a:t>
            </a:r>
            <a:r>
              <a:rPr lang="en-US" sz="1000" dirty="0"/>
              <a:t>/features/archive/2015/01/mapping-the-state-of-the-union/384576/</a:t>
            </a:r>
          </a:p>
        </p:txBody>
      </p:sp>
    </p:spTree>
    <p:extLst>
      <p:ext uri="{BB962C8B-B14F-4D97-AF65-F5344CB8AC3E}">
        <p14:creationId xmlns:p14="http://schemas.microsoft.com/office/powerpoint/2010/main" val="33523227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twitter.github.io</a:t>
            </a:r>
            <a:r>
              <a:rPr lang="en-US" sz="1000" dirty="0"/>
              <a:t>/interactive/sotu2015/#p1</a:t>
            </a:r>
          </a:p>
        </p:txBody>
      </p:sp>
      <p:pic>
        <p:nvPicPr>
          <p:cNvPr id="6" name="Picture 5"/>
          <p:cNvPicPr>
            <a:picLocks noChangeAspect="1"/>
          </p:cNvPicPr>
          <p:nvPr/>
        </p:nvPicPr>
        <p:blipFill>
          <a:blip r:embed="rId3"/>
          <a:stretch>
            <a:fillRect/>
          </a:stretch>
        </p:blipFill>
        <p:spPr>
          <a:xfrm>
            <a:off x="0" y="508000"/>
            <a:ext cx="9144000" cy="5833403"/>
          </a:xfrm>
          <a:prstGeom prst="rect">
            <a:avLst/>
          </a:prstGeom>
        </p:spPr>
      </p:pic>
    </p:spTree>
    <p:extLst>
      <p:ext uri="{BB962C8B-B14F-4D97-AF65-F5344CB8AC3E}">
        <p14:creationId xmlns:p14="http://schemas.microsoft.com/office/powerpoint/2010/main" val="8828834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42900"/>
            <a:ext cx="9144000" cy="615272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profGender</a:t>
            </a:r>
            <a:r>
              <a:rPr lang="en-US" sz="1000" dirty="0"/>
              <a:t>/</a:t>
            </a:r>
          </a:p>
        </p:txBody>
      </p:sp>
    </p:spTree>
    <p:extLst>
      <p:ext uri="{BB962C8B-B14F-4D97-AF65-F5344CB8AC3E}">
        <p14:creationId xmlns:p14="http://schemas.microsoft.com/office/powerpoint/2010/main" val="2678047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Wordles</a:t>
            </a:r>
            <a:endParaRPr lang="en-US" dirty="0"/>
          </a:p>
        </p:txBody>
      </p:sp>
      <p:pic>
        <p:nvPicPr>
          <p:cNvPr id="4" name="Picture 3"/>
          <p:cNvPicPr>
            <a:picLocks noChangeAspect="1"/>
          </p:cNvPicPr>
          <p:nvPr/>
        </p:nvPicPr>
        <p:blipFill>
          <a:blip r:embed="rId3"/>
          <a:stretch>
            <a:fillRect/>
          </a:stretch>
        </p:blipFill>
        <p:spPr>
          <a:xfrm>
            <a:off x="0" y="1282700"/>
            <a:ext cx="9144000" cy="427597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www.wordle.net</a:t>
            </a:r>
            <a:r>
              <a:rPr lang="en-US" sz="1000" dirty="0"/>
              <a:t>/create</a:t>
            </a:r>
          </a:p>
        </p:txBody>
      </p:sp>
    </p:spTree>
    <p:extLst>
      <p:ext uri="{BB962C8B-B14F-4D97-AF65-F5344CB8AC3E}">
        <p14:creationId xmlns:p14="http://schemas.microsoft.com/office/powerpoint/2010/main" val="6183929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pic>
        <p:nvPicPr>
          <p:cNvPr id="4" name="Picture 3">
            <a:hlinkClick r:id="rId3"/>
          </p:cNvPr>
          <p:cNvPicPr>
            <a:picLocks noChangeAspect="1"/>
          </p:cNvPicPr>
          <p:nvPr/>
        </p:nvPicPr>
        <p:blipFill>
          <a:blip r:embed="rId4"/>
          <a:stretch>
            <a:fillRect/>
          </a:stretch>
        </p:blipFill>
        <p:spPr>
          <a:xfrm>
            <a:off x="0" y="831040"/>
            <a:ext cx="9144000" cy="5645960"/>
          </a:xfrm>
          <a:prstGeom prst="rect">
            <a:avLst/>
          </a:prstGeom>
        </p:spPr>
      </p:pic>
      <p:sp>
        <p:nvSpPr>
          <p:cNvPr id="5" name="Rectangle 4"/>
          <p:cNvSpPr/>
          <p:nvPr/>
        </p:nvSpPr>
        <p:spPr>
          <a:xfrm>
            <a:off x="7241659" y="6542901"/>
            <a:ext cx="1826141" cy="276999"/>
          </a:xfrm>
          <a:prstGeom prst="rect">
            <a:avLst/>
          </a:prstGeom>
        </p:spPr>
        <p:txBody>
          <a:bodyPr wrap="none">
            <a:spAutoFit/>
          </a:bodyPr>
          <a:lstStyle/>
          <a:p>
            <a:pPr algn="r"/>
            <a:r>
              <a:rPr lang="en-US" sz="1200" dirty="0"/>
              <a:t>http://</a:t>
            </a:r>
            <a:r>
              <a:rPr lang="en-US" sz="1200" dirty="0" err="1"/>
              <a:t>benfry.com</a:t>
            </a:r>
            <a:r>
              <a:rPr lang="en-US" sz="1200" dirty="0"/>
              <a:t>/traces/</a:t>
            </a:r>
          </a:p>
        </p:txBody>
      </p:sp>
    </p:spTree>
    <p:extLst>
      <p:ext uri="{BB962C8B-B14F-4D97-AF65-F5344CB8AC3E}">
        <p14:creationId xmlns:p14="http://schemas.microsoft.com/office/powerpoint/2010/main" val="1927155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45632</TotalTime>
  <Words>1600</Words>
  <Application>Microsoft Macintosh PowerPoint</Application>
  <PresentationFormat>On-screen Show (4:3)</PresentationFormat>
  <Paragraphs>118</Paragraphs>
  <Slides>21</Slides>
  <Notes>19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Definitions</vt:lpstr>
      <vt:lpstr>Counts + Comparison</vt:lpstr>
      <vt:lpstr>Counts Over Time + Semantics</vt:lpstr>
      <vt:lpstr>Counts + Maps</vt:lpstr>
      <vt:lpstr>PowerPoint Presentation</vt:lpstr>
      <vt:lpstr>PowerPoint Presentation</vt:lpstr>
      <vt:lpstr>Wordles</vt:lpstr>
      <vt:lpstr>Structure</vt:lpstr>
      <vt:lpstr>PowerPoint Presentation</vt:lpstr>
      <vt:lpstr>Word Tree</vt:lpstr>
      <vt:lpstr>Networks</vt:lpstr>
      <vt:lpstr>PowerPoint Presentation</vt:lpstr>
      <vt:lpstr>PowerPoint Presentation</vt:lpstr>
      <vt:lpstr>PowerPoint Presentation</vt:lpstr>
      <vt:lpstr>Readings</vt:lpstr>
      <vt:lpstr>Investigative Exploration</vt:lpstr>
      <vt:lpstr>Readings</vt:lpstr>
      <vt:lpstr>Readings</vt:lpstr>
      <vt:lpstr>Readings</vt:lpstr>
      <vt:lpstr>PowerPoint Presentation</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448</cp:revision>
  <cp:lastPrinted>2015-01-26T22:48:29Z</cp:lastPrinted>
  <dcterms:created xsi:type="dcterms:W3CDTF">2011-09-25T22:28:55Z</dcterms:created>
  <dcterms:modified xsi:type="dcterms:W3CDTF">2017-02-26T17:45:02Z</dcterms:modified>
</cp:coreProperties>
</file>